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60" r:id="rId2"/>
    <p:sldId id="262" r:id="rId3"/>
    <p:sldId id="264" r:id="rId4"/>
    <p:sldId id="266" r:id="rId5"/>
    <p:sldId id="267" r:id="rId6"/>
    <p:sldId id="270" r:id="rId7"/>
    <p:sldId id="271" r:id="rId8"/>
    <p:sldId id="257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C0066"/>
    <a:srgbClr val="FFDE58"/>
    <a:srgbClr val="BA7241"/>
    <a:srgbClr val="FFDE59"/>
    <a:srgbClr val="50B4C8"/>
    <a:srgbClr val="0CC0D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4702" autoAdjust="0"/>
  </p:normalViewPr>
  <p:slideViewPr>
    <p:cSldViewPr snapToGrid="0">
      <p:cViewPr varScale="1">
        <p:scale>
          <a:sx n="78" d="100"/>
          <a:sy n="78" d="100"/>
        </p:scale>
        <p:origin x="98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2DFC0-6316-4726-BA0D-BB83DB4BF157}" type="datetimeFigureOut">
              <a:rPr lang="fr-FR" smtClean="0"/>
              <a:t>02/02/2024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FE69D-0CDB-4FFC-9FBB-88A496F977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58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FE69D-0CDB-4FFC-9FBB-88A496F977E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07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FE69D-0CDB-4FFC-9FBB-88A496F977E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38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FE69D-0CDB-4FFC-9FBB-88A496F977E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503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0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30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9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727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7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78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23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09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26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61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112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C5EE8CA-5BAD-489C-88F3-9F0DDEA26664}" type="datetimeFigureOut">
              <a:rPr lang="en-GB" smtClean="0"/>
              <a:t>02/02/2024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81713F55-E6B4-481E-91FA-5C77453392F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4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9.jpg"/><Relationship Id="rId7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jpeg"/><Relationship Id="rId7" Type="http://schemas.openxmlformats.org/officeDocument/2006/relationships/image" Target="../media/image3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jpe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15.jpeg"/><Relationship Id="rId9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7.jpe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6EA1A26-163F-4F15-91F4-F2C51AC9C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781B82-238D-46C2-8097-2EB71F8C4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012" y="2061632"/>
            <a:ext cx="3472688" cy="1976967"/>
          </a:xfrm>
        </p:spPr>
        <p:txBody>
          <a:bodyPr anchor="b">
            <a:normAutofit/>
          </a:bodyPr>
          <a:lstStyle/>
          <a:p>
            <a:r>
              <a:rPr lang="en-GB" sz="4000" dirty="0" err="1">
                <a:solidFill>
                  <a:srgbClr val="FFFFFF"/>
                </a:solidFill>
              </a:rPr>
              <a:t>Venez</a:t>
            </a:r>
            <a:r>
              <a:rPr lang="en-GB" sz="4000" dirty="0">
                <a:solidFill>
                  <a:srgbClr val="FFFFFF"/>
                </a:solidFill>
              </a:rPr>
              <a:t> </a:t>
            </a:r>
            <a:r>
              <a:rPr lang="en-GB" sz="4000" dirty="0" err="1">
                <a:solidFill>
                  <a:srgbClr val="FFFFFF"/>
                </a:solidFill>
              </a:rPr>
              <a:t>découvrir</a:t>
            </a:r>
            <a:r>
              <a:rPr lang="en-GB" sz="4000" dirty="0">
                <a:solidFill>
                  <a:srgbClr val="FFFFFF"/>
                </a:solidFill>
              </a:rPr>
              <a:t> le plus grand padel de </a:t>
            </a:r>
            <a:r>
              <a:rPr lang="en-GB" sz="4000" dirty="0" err="1">
                <a:solidFill>
                  <a:srgbClr val="FFFFFF"/>
                </a:solidFill>
              </a:rPr>
              <a:t>Hyères</a:t>
            </a:r>
            <a:endParaRPr lang="en-GB" sz="4000" dirty="0">
              <a:solidFill>
                <a:srgbClr val="FFFFFF"/>
              </a:solidFill>
            </a:endParaRPr>
          </a:p>
        </p:txBody>
      </p: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F5443DEB-9470-D21B-4986-EFB8661B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70" t="14144" r="14254" b="15313"/>
          <a:stretch/>
        </p:blipFill>
        <p:spPr>
          <a:xfrm>
            <a:off x="1314858" y="1251493"/>
            <a:ext cx="4600169" cy="4355014"/>
          </a:xfrm>
          <a:prstGeom prst="rect">
            <a:avLst/>
          </a:prstGeom>
        </p:spPr>
      </p:pic>
      <p:pic>
        <p:nvPicPr>
          <p:cNvPr id="7" name="Graphique 6" descr="Palmier contour">
            <a:extLst>
              <a:ext uri="{FF2B5EF4-FFF2-40B4-BE49-F238E27FC236}">
                <a16:creationId xmlns:a16="http://schemas.microsoft.com/office/drawing/2014/main" id="{7069D108-B497-74DB-5A02-6C96EED82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21459">
            <a:off x="1069940" y="2638387"/>
            <a:ext cx="1830168" cy="1830168"/>
          </a:xfrm>
          <a:prstGeom prst="rect">
            <a:avLst/>
          </a:prstGeom>
        </p:spPr>
      </p:pic>
      <p:pic>
        <p:nvPicPr>
          <p:cNvPr id="10" name="Graphique 9" descr="Flamant avec un remplissage uni">
            <a:extLst>
              <a:ext uri="{FF2B5EF4-FFF2-40B4-BE49-F238E27FC236}">
                <a16:creationId xmlns:a16="http://schemas.microsoft.com/office/drawing/2014/main" id="{7FD3DC89-B479-4D10-54F2-4F97DB8FD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7186" y="4527129"/>
            <a:ext cx="1026528" cy="1026528"/>
          </a:xfrm>
          <a:prstGeom prst="rect">
            <a:avLst/>
          </a:prstGeom>
        </p:spPr>
      </p:pic>
      <p:pic>
        <p:nvPicPr>
          <p:cNvPr id="12" name="Graphique 11" descr="Flamant contour">
            <a:extLst>
              <a:ext uri="{FF2B5EF4-FFF2-40B4-BE49-F238E27FC236}">
                <a16:creationId xmlns:a16="http://schemas.microsoft.com/office/drawing/2014/main" id="{4408C2B1-3824-7ABA-4471-586A59106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02045" y="4674475"/>
            <a:ext cx="932032" cy="9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55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3F9CF62-759E-7CB3-25B3-3ECE5BF5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6"/>
            <a:ext cx="4205568" cy="45889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3600" kern="1200" spc="-120" baseline="0" dirty="0">
                <a:solidFill>
                  <a:schemeClr val="bg1"/>
                </a:solidFill>
              </a:rPr>
              <a:t>Plan :</a:t>
            </a:r>
            <a:br>
              <a:rPr lang="en-US" sz="3600" kern="1200" spc="-120" baseline="0" dirty="0">
                <a:solidFill>
                  <a:schemeClr val="bg1"/>
                </a:solidFill>
              </a:rPr>
            </a:br>
            <a:br>
              <a:rPr lang="en-US" sz="3600" kern="1200" spc="-120" baseline="0" dirty="0">
                <a:solidFill>
                  <a:schemeClr val="bg1"/>
                </a:solidFill>
              </a:rPr>
            </a:br>
            <a:r>
              <a:rPr lang="fr-FR" sz="3600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3600" i="0" dirty="0">
                <a:solidFill>
                  <a:schemeClr val="bg1"/>
                </a:solidFill>
                <a:effectLst/>
                <a:latin typeface="Rockwell" panose="02060603020205020403" pitchFamily="18" charset="0"/>
              </a:rPr>
            </a:br>
            <a:br>
              <a:rPr lang="fr-FR" sz="3600" i="0" dirty="0">
                <a:solidFill>
                  <a:schemeClr val="bg1"/>
                </a:solidFill>
                <a:effectLst/>
                <a:latin typeface="Rockwell" panose="02060603020205020403" pitchFamily="18" charset="0"/>
              </a:rPr>
            </a:br>
            <a:r>
              <a:rPr lang="fr-FR" sz="3600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3600" i="0" dirty="0">
                <a:solidFill>
                  <a:schemeClr val="bg1"/>
                </a:solidFill>
                <a:effectLst/>
              </a:rPr>
            </a:br>
            <a:br>
              <a:rPr lang="fr-FR" sz="3600" i="0" dirty="0">
                <a:solidFill>
                  <a:schemeClr val="bg1"/>
                </a:solidFill>
                <a:effectLst/>
              </a:rPr>
            </a:br>
            <a:r>
              <a:rPr lang="fr-FR" sz="3600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3600" i="0" dirty="0">
                <a:solidFill>
                  <a:schemeClr val="bg1"/>
                </a:solidFill>
                <a:effectLst/>
              </a:rPr>
            </a:br>
            <a:br>
              <a:rPr lang="fr-FR" sz="3600" i="0" dirty="0">
                <a:solidFill>
                  <a:schemeClr val="bg1"/>
                </a:solidFill>
                <a:effectLst/>
              </a:rPr>
            </a:br>
            <a:r>
              <a:rPr lang="fr-FR" sz="3600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3600" i="0" dirty="0">
                <a:solidFill>
                  <a:schemeClr val="bg1"/>
                </a:solidFill>
                <a:effectLst/>
              </a:rPr>
            </a:br>
            <a:br>
              <a:rPr lang="fr-FR" sz="3600" i="0" dirty="0">
                <a:solidFill>
                  <a:schemeClr val="bg1"/>
                </a:solidFill>
                <a:effectLst/>
              </a:rPr>
            </a:br>
            <a:endParaRPr lang="en-US" sz="3600" kern="1200" spc="-120" baseline="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A118C4-32A6-466D-8453-BA738103A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4C1A075F-D631-BAFC-04D8-FE8C61009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70" t="14144" r="14254" b="15313"/>
          <a:stretch/>
        </p:blipFill>
        <p:spPr>
          <a:xfrm>
            <a:off x="6601233" y="1251493"/>
            <a:ext cx="4600169" cy="4355014"/>
          </a:xfrm>
          <a:prstGeom prst="rect">
            <a:avLst/>
          </a:prstGeom>
        </p:spPr>
      </p:pic>
      <p:pic>
        <p:nvPicPr>
          <p:cNvPr id="9" name="Graphique 8" descr="Palmier contour">
            <a:extLst>
              <a:ext uri="{FF2B5EF4-FFF2-40B4-BE49-F238E27FC236}">
                <a16:creationId xmlns:a16="http://schemas.microsoft.com/office/drawing/2014/main" id="{D4FAF948-2D20-89D2-4F28-84C8FCC69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21459">
            <a:off x="6356315" y="2638387"/>
            <a:ext cx="1830168" cy="1830168"/>
          </a:xfrm>
          <a:prstGeom prst="rect">
            <a:avLst/>
          </a:prstGeom>
        </p:spPr>
      </p:pic>
      <p:pic>
        <p:nvPicPr>
          <p:cNvPr id="10" name="Graphique 9" descr="Flamant avec un remplissage uni">
            <a:extLst>
              <a:ext uri="{FF2B5EF4-FFF2-40B4-BE49-F238E27FC236}">
                <a16:creationId xmlns:a16="http://schemas.microsoft.com/office/drawing/2014/main" id="{0B4241F2-2BA6-3BE9-3D40-9EBCE0A10D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33561" y="4527129"/>
            <a:ext cx="1026528" cy="1026528"/>
          </a:xfrm>
          <a:prstGeom prst="rect">
            <a:avLst/>
          </a:prstGeom>
        </p:spPr>
      </p:pic>
      <p:pic>
        <p:nvPicPr>
          <p:cNvPr id="11" name="Graphique 10" descr="Flamant contour">
            <a:extLst>
              <a:ext uri="{FF2B5EF4-FFF2-40B4-BE49-F238E27FC236}">
                <a16:creationId xmlns:a16="http://schemas.microsoft.com/office/drawing/2014/main" id="{EE9D96FA-E415-884D-2C89-10404D3E8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8420" y="4674475"/>
            <a:ext cx="932032" cy="9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01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C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E627-B584-83EF-FEBE-D28E7B505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DC426-071C-6172-0B8C-97C253BBD8AF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8D10A9-73F3-75A0-9016-AF6C646EEF48}"/>
              </a:ext>
            </a:extLst>
          </p:cNvPr>
          <p:cNvSpPr txBox="1"/>
          <p:nvPr/>
        </p:nvSpPr>
        <p:spPr>
          <a:xfrm>
            <a:off x="190498" y="368300"/>
            <a:ext cx="2197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  <a:t>Plan :</a:t>
            </a: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2400" b="1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endParaRPr lang="en-GB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4A5A82-CE43-739B-D399-AF3B9D1EAAC7}"/>
              </a:ext>
            </a:extLst>
          </p:cNvPr>
          <p:cNvSpPr txBox="1"/>
          <p:nvPr/>
        </p:nvSpPr>
        <p:spPr>
          <a:xfrm>
            <a:off x="3019627" y="941381"/>
            <a:ext cx="34925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900" b="0" i="0" dirty="0">
                <a:solidFill>
                  <a:srgbClr val="374151"/>
                </a:solidFill>
                <a:effectLst/>
                <a:latin typeface="Söhne"/>
              </a:rPr>
              <a:t>Le club de </a:t>
            </a:r>
            <a:r>
              <a:rPr lang="fr-FR" sz="19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900" b="0" i="0" dirty="0">
                <a:solidFill>
                  <a:srgbClr val="374151"/>
                </a:solidFill>
                <a:effectLst/>
                <a:latin typeface="Söhne"/>
              </a:rPr>
              <a:t> relève du secteur de services sportifs et de loisirs. Son modèle d'activité est à la fois commercial et de services. En tant qu'entreprise commerciale, le club génère des revenus par la vente de services tels que la location de terrains, les abonnements, les cours de </a:t>
            </a:r>
            <a:r>
              <a:rPr lang="fr-FR" sz="19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900" b="0" i="0" dirty="0">
                <a:solidFill>
                  <a:srgbClr val="374151"/>
                </a:solidFill>
                <a:effectLst/>
                <a:latin typeface="Söhne"/>
              </a:rPr>
              <a:t>, les événements, la vente d'équipements et de produits connexes. Du point de vue des services, le club s'engage à fournir des installations de </a:t>
            </a:r>
            <a:r>
              <a:rPr lang="fr-FR" sz="19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900" b="0" i="0" dirty="0">
                <a:solidFill>
                  <a:srgbClr val="374151"/>
                </a:solidFill>
                <a:effectLst/>
                <a:latin typeface="Söhne"/>
              </a:rPr>
              <a:t> de qualité, des cours et des événements pour répondre aux besoins des membres et des clients occasionnels.</a:t>
            </a:r>
            <a:endParaRPr lang="en-GB" sz="19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BDFCA10-62A6-4B24-DF41-494CAE48AEDB}"/>
              </a:ext>
            </a:extLst>
          </p:cNvPr>
          <p:cNvSpPr txBox="1"/>
          <p:nvPr/>
        </p:nvSpPr>
        <p:spPr>
          <a:xfrm>
            <a:off x="3281360" y="322400"/>
            <a:ext cx="275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dirty="0">
                <a:effectLst/>
              </a:rPr>
              <a:t>Nature de l'activité</a:t>
            </a:r>
            <a:endParaRPr lang="en-GB" sz="2400" dirty="0"/>
          </a:p>
        </p:txBody>
      </p:sp>
      <p:pic>
        <p:nvPicPr>
          <p:cNvPr id="17" name="object 11">
            <a:extLst>
              <a:ext uri="{FF2B5EF4-FFF2-40B4-BE49-F238E27FC236}">
                <a16:creationId xmlns:a16="http://schemas.microsoft.com/office/drawing/2014/main" id="{7ED0817F-DD29-CADC-3D79-6699C3D43CE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6725" y="368300"/>
            <a:ext cx="3679282" cy="2584450"/>
          </a:xfrm>
          <a:prstGeom prst="rect">
            <a:avLst/>
          </a:prstGeom>
        </p:spPr>
      </p:pic>
      <p:pic>
        <p:nvPicPr>
          <p:cNvPr id="18" name="object 5">
            <a:extLst>
              <a:ext uri="{FF2B5EF4-FFF2-40B4-BE49-F238E27FC236}">
                <a16:creationId xmlns:a16="http://schemas.microsoft.com/office/drawing/2014/main" id="{4DA2315D-D78D-3A98-0CF9-6D4B2B840DD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86724" y="3320970"/>
            <a:ext cx="3679282" cy="2099200"/>
          </a:xfrm>
          <a:prstGeom prst="rect">
            <a:avLst/>
          </a:prstGeom>
        </p:spPr>
      </p:pic>
      <p:pic>
        <p:nvPicPr>
          <p:cNvPr id="19" name="Espace réservé du contenu 3">
            <a:extLst>
              <a:ext uri="{FF2B5EF4-FFF2-40B4-BE49-F238E27FC236}">
                <a16:creationId xmlns:a16="http://schemas.microsoft.com/office/drawing/2014/main" id="{6328020A-DD15-269D-18C4-E14244115B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pic>
        <p:nvPicPr>
          <p:cNvPr id="20" name="Graphique 19" descr="Palmier contour">
            <a:extLst>
              <a:ext uri="{FF2B5EF4-FFF2-40B4-BE49-F238E27FC236}">
                <a16:creationId xmlns:a16="http://schemas.microsoft.com/office/drawing/2014/main" id="{F46F660A-A9B1-9BBD-C5D6-FF8CE470A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21" name="Graphique 20" descr="Flamant avec un remplissage uni">
            <a:extLst>
              <a:ext uri="{FF2B5EF4-FFF2-40B4-BE49-F238E27FC236}">
                <a16:creationId xmlns:a16="http://schemas.microsoft.com/office/drawing/2014/main" id="{31C63EE5-C7D1-B471-2F04-3D4F5781F3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22" name="Graphique 21" descr="Flamant contour">
            <a:extLst>
              <a:ext uri="{FF2B5EF4-FFF2-40B4-BE49-F238E27FC236}">
                <a16:creationId xmlns:a16="http://schemas.microsoft.com/office/drawing/2014/main" id="{99D29C6F-6D29-BBBB-897D-58CC2702D6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2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C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E627-B584-83EF-FEBE-D28E7B505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32" name="Picture 8" descr="4,600+ Padel Pro Stock Photos, Pictures &amp; Royalty-Free Images - iStock">
            <a:extLst>
              <a:ext uri="{FF2B5EF4-FFF2-40B4-BE49-F238E27FC236}">
                <a16:creationId xmlns:a16="http://schemas.microsoft.com/office/drawing/2014/main" id="{2A64253E-1644-3F19-9C27-F78C53E04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11" y="815329"/>
            <a:ext cx="2327710" cy="15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DDC426-071C-6172-0B8C-97C253BBD8AF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8D10A9-73F3-75A0-9016-AF6C646EEF48}"/>
              </a:ext>
            </a:extLst>
          </p:cNvPr>
          <p:cNvSpPr txBox="1"/>
          <p:nvPr/>
        </p:nvSpPr>
        <p:spPr>
          <a:xfrm>
            <a:off x="190498" y="368300"/>
            <a:ext cx="2197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  <a:t>Plan :</a:t>
            </a: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b="1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endParaRPr lang="en-GB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D582D9E-E54F-4576-3914-DB7BE6E3355C}"/>
              </a:ext>
            </a:extLst>
          </p:cNvPr>
          <p:cNvSpPr txBox="1"/>
          <p:nvPr/>
        </p:nvSpPr>
        <p:spPr>
          <a:xfrm>
            <a:off x="2826772" y="196271"/>
            <a:ext cx="300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avantages du </a:t>
            </a:r>
            <a:r>
              <a:rPr lang="fr-FR" sz="2400" b="1" dirty="0" err="1"/>
              <a:t>padel</a:t>
            </a:r>
            <a:endParaRPr lang="en-GB" sz="2400" b="1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B44CFC9-7173-8FBD-A34A-53A96BA2E248}"/>
              </a:ext>
            </a:extLst>
          </p:cNvPr>
          <p:cNvCxnSpPr>
            <a:cxnSpLocks/>
          </p:cNvCxnSpPr>
          <p:nvPr/>
        </p:nvCxnSpPr>
        <p:spPr>
          <a:xfrm>
            <a:off x="2637661" y="634279"/>
            <a:ext cx="31895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CDF843F-572D-9929-8A8C-0ACB5EAC3514}"/>
              </a:ext>
            </a:extLst>
          </p:cNvPr>
          <p:cNvSpPr txBox="1"/>
          <p:nvPr/>
        </p:nvSpPr>
        <p:spPr>
          <a:xfrm>
            <a:off x="2732312" y="1204797"/>
            <a:ext cx="3889829" cy="2723823"/>
          </a:xfrm>
          <a:prstGeom prst="rect">
            <a:avLst/>
          </a:prstGeom>
          <a:solidFill>
            <a:srgbClr val="0CC0DF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Le </a:t>
            </a:r>
            <a:r>
              <a:rPr lang="fr-FR" sz="1400" dirty="0" err="1">
                <a:solidFill>
                  <a:schemeClr val="bg1"/>
                </a:solidFill>
              </a:rPr>
              <a:t>padel</a:t>
            </a:r>
            <a:r>
              <a:rPr lang="fr-FR" sz="1400" dirty="0">
                <a:solidFill>
                  <a:schemeClr val="bg1"/>
                </a:solidFill>
              </a:rPr>
              <a:t> nécessite moins d’effort physique que le tennis ou le squash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Les échanges sont plus longs grâce à la petite taille du court et aux murs qui entourent le terrain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Les échanges sont spectaculaires, et procurent un plaisir unique au </a:t>
            </a:r>
            <a:r>
              <a:rPr lang="fr-FR" sz="1400" dirty="0" err="1">
                <a:solidFill>
                  <a:schemeClr val="bg1"/>
                </a:solidFill>
              </a:rPr>
              <a:t>padel</a:t>
            </a:r>
            <a:r>
              <a:rPr lang="fr-FR" sz="1400" dirty="0">
                <a:solidFill>
                  <a:schemeClr val="bg1"/>
                </a:solidFill>
              </a:rPr>
              <a:t>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 On passe plus de temps à jouer et moins de temps à ramasser les balles qu’au tennis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700" dirty="0">
              <a:solidFill>
                <a:schemeClr val="bg1"/>
              </a:solidFill>
            </a:endParaRP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Il y a en moyenne 50mn/heure de vrai jeu contre seulement 15mn/heure au tennis! 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5A94452-3B76-2BB4-C3DD-AEDD6F61F4F8}"/>
              </a:ext>
            </a:extLst>
          </p:cNvPr>
          <p:cNvSpPr txBox="1"/>
          <p:nvPr/>
        </p:nvSpPr>
        <p:spPr>
          <a:xfrm>
            <a:off x="8739752" y="482449"/>
            <a:ext cx="3371089" cy="3539430"/>
          </a:xfrm>
          <a:prstGeom prst="rect">
            <a:avLst/>
          </a:prstGeom>
          <a:solidFill>
            <a:srgbClr val="0CC0DF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Contrairement aux autres sports de raquettes plus techniques, les joueurs peuvent faire des échanges avec un niveau débutant. Le plaisir est immédiat!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Le point démarre avec un service à la cuillère, coup facile à réaliser et à retourner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On a 2 chances de frapper la balle: avant et après la vitre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La raquette est très facile à manier. Compacte et solide, elle constitue le prolongement de la main</a:t>
            </a:r>
          </a:p>
          <a:p>
            <a:endParaRPr lang="fr-FR" sz="1400" dirty="0">
              <a:solidFill>
                <a:schemeClr val="bg1"/>
              </a:solidFill>
            </a:endParaRP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Que l’on soit débutant ou expert, tout le monde peut s’amuser au </a:t>
            </a:r>
            <a:r>
              <a:rPr lang="fr-FR" sz="1400" b="1" dirty="0" err="1">
                <a:solidFill>
                  <a:schemeClr val="bg1"/>
                </a:solidFill>
              </a:rPr>
              <a:t>padel</a:t>
            </a:r>
            <a:r>
              <a:rPr lang="fr-FR" sz="1400" b="1" dirty="0">
                <a:solidFill>
                  <a:schemeClr val="bg1"/>
                </a:solidFill>
              </a:rPr>
              <a:t> ! 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CF00659-38AB-B902-6E94-8C71873F17C5}"/>
              </a:ext>
            </a:extLst>
          </p:cNvPr>
          <p:cNvSpPr txBox="1"/>
          <p:nvPr/>
        </p:nvSpPr>
        <p:spPr>
          <a:xfrm>
            <a:off x="5789405" y="4180344"/>
            <a:ext cx="3889829" cy="2677656"/>
          </a:xfrm>
          <a:prstGeom prst="rect">
            <a:avLst/>
          </a:prstGeom>
          <a:solidFill>
            <a:srgbClr val="0CC0D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On joue en équipe: une complicité se crée automatiquement avec son partenaire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4 joueurs jouent en même temps sur un petit court, cela crée une proximité entre les joueurs qui peuvent se parler. C’est pourquoi l’aspect social fait partie intégrale du jeu.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C’est un sport divertissant et spectaculaire à jouer comme à regarder </a:t>
            </a:r>
          </a:p>
          <a:p>
            <a:endParaRPr lang="fr-FR" sz="1400" dirty="0">
              <a:solidFill>
                <a:schemeClr val="bg1"/>
              </a:solidFill>
            </a:endParaRP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C’est véritablement un jeu intergénérationnel auquel grands-parents, parents et petits enfants peuvent prendre part tous ensemble et s’amuser! </a:t>
            </a:r>
            <a:endParaRPr lang="en-GB" sz="1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Padel — Wikipédia">
            <a:extLst>
              <a:ext uri="{FF2B5EF4-FFF2-40B4-BE49-F238E27FC236}">
                <a16:creationId xmlns:a16="http://schemas.microsoft.com/office/drawing/2014/main" id="{4029F0A6-06C6-E29B-86B1-AB77C3EB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003" y="4357314"/>
            <a:ext cx="2935156" cy="195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0BB81A0-EB64-1D51-4B3A-246F36257B1C}"/>
              </a:ext>
            </a:extLst>
          </p:cNvPr>
          <p:cNvSpPr txBox="1"/>
          <p:nvPr/>
        </p:nvSpPr>
        <p:spPr>
          <a:xfrm>
            <a:off x="3536342" y="783798"/>
            <a:ext cx="2290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CC0DF"/>
                </a:solidFill>
              </a:rPr>
              <a:t>UN MAXIMUM DE FUN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1518E3B-C232-2048-96F3-9F96EFE6DC1B}"/>
              </a:ext>
            </a:extLst>
          </p:cNvPr>
          <p:cNvSpPr txBox="1"/>
          <p:nvPr/>
        </p:nvSpPr>
        <p:spPr>
          <a:xfrm>
            <a:off x="9522936" y="113117"/>
            <a:ext cx="2290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CC0DF"/>
                </a:solidFill>
              </a:rPr>
              <a:t>ACCESSIBLE A TOUS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A174DD-42FF-473A-C5CB-FAD6BE0F015B}"/>
              </a:ext>
            </a:extLst>
          </p:cNvPr>
          <p:cNvSpPr txBox="1"/>
          <p:nvPr/>
        </p:nvSpPr>
        <p:spPr>
          <a:xfrm>
            <a:off x="6622141" y="3795621"/>
            <a:ext cx="2290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CC0DF"/>
                </a:solidFill>
              </a:rPr>
              <a:t>CONVIVIAL ET SOCIAL</a:t>
            </a:r>
          </a:p>
        </p:txBody>
      </p:sp>
      <p:pic>
        <p:nvPicPr>
          <p:cNvPr id="24" name="Image 23" descr="Une image contenant personne, équipement sportif, Sports, roue">
            <a:extLst>
              <a:ext uri="{FF2B5EF4-FFF2-40B4-BE49-F238E27FC236}">
                <a16:creationId xmlns:a16="http://schemas.microsoft.com/office/drawing/2014/main" id="{9FF0C926-BF86-9D22-1F91-CD669757C5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5" t="10255" r="7532" b="11291"/>
          <a:stretch/>
        </p:blipFill>
        <p:spPr>
          <a:xfrm>
            <a:off x="9845085" y="4180344"/>
            <a:ext cx="2181063" cy="1381425"/>
          </a:xfrm>
          <a:prstGeom prst="rect">
            <a:avLst/>
          </a:prstGeom>
        </p:spPr>
      </p:pic>
      <p:pic>
        <p:nvPicPr>
          <p:cNvPr id="27" name="Espace réservé du contenu 3">
            <a:extLst>
              <a:ext uri="{FF2B5EF4-FFF2-40B4-BE49-F238E27FC236}">
                <a16:creationId xmlns:a16="http://schemas.microsoft.com/office/drawing/2014/main" id="{D7471957-1D90-E31A-D1DC-862F6F0C56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pic>
        <p:nvPicPr>
          <p:cNvPr id="28" name="Graphique 27" descr="Palmier contour">
            <a:extLst>
              <a:ext uri="{FF2B5EF4-FFF2-40B4-BE49-F238E27FC236}">
                <a16:creationId xmlns:a16="http://schemas.microsoft.com/office/drawing/2014/main" id="{B31E6134-941C-BB29-A213-8E64636C3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29" name="Graphique 28" descr="Flamant avec un remplissage uni">
            <a:extLst>
              <a:ext uri="{FF2B5EF4-FFF2-40B4-BE49-F238E27FC236}">
                <a16:creationId xmlns:a16="http://schemas.microsoft.com/office/drawing/2014/main" id="{D94DA1E5-DB0C-0141-BB2C-32F0CED971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30" name="Graphique 29" descr="Flamant contour">
            <a:extLst>
              <a:ext uri="{FF2B5EF4-FFF2-40B4-BE49-F238E27FC236}">
                <a16:creationId xmlns:a16="http://schemas.microsoft.com/office/drawing/2014/main" id="{94D2AE79-FA55-5E11-C00B-0DB5C40184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9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C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E627-B584-83EF-FEBE-D28E7B505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DC426-071C-6172-0B8C-97C253BBD8AF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8D10A9-73F3-75A0-9016-AF6C646EEF48}"/>
              </a:ext>
            </a:extLst>
          </p:cNvPr>
          <p:cNvSpPr txBox="1"/>
          <p:nvPr/>
        </p:nvSpPr>
        <p:spPr>
          <a:xfrm>
            <a:off x="190498" y="368300"/>
            <a:ext cx="2197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  <a:t>Plan :</a:t>
            </a: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b="1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endParaRPr lang="en-GB" sz="24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98C72E-BA36-5E21-6EDB-2755B317C56C}"/>
              </a:ext>
            </a:extLst>
          </p:cNvPr>
          <p:cNvSpPr txBox="1"/>
          <p:nvPr/>
        </p:nvSpPr>
        <p:spPr>
          <a:xfrm>
            <a:off x="3435350" y="854207"/>
            <a:ext cx="329565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i="0" dirty="0">
                <a:solidFill>
                  <a:srgbClr val="374151"/>
                </a:solidFill>
                <a:effectLst/>
                <a:latin typeface="Söhne"/>
              </a:rPr>
              <a:t>Tendance de marché :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Le secteur du </a:t>
            </a:r>
            <a:r>
              <a:rPr lang="fr-FR" sz="15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connaît une croissance significative en raison de son accessibilité et de son attrait pour un large éventail de publics. Les gens cherchent des activités sportives conviviales, et le </a:t>
            </a:r>
            <a:r>
              <a:rPr lang="fr-FR" sz="15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répond à cette demande croissante.</a:t>
            </a:r>
          </a:p>
          <a:p>
            <a:endParaRPr lang="en-GB" sz="1400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03CA982-0105-2534-9D76-48697261AF6B}"/>
              </a:ext>
            </a:extLst>
          </p:cNvPr>
          <p:cNvSpPr txBox="1"/>
          <p:nvPr/>
        </p:nvSpPr>
        <p:spPr>
          <a:xfrm>
            <a:off x="8618802" y="3429000"/>
            <a:ext cx="32956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i="0" dirty="0">
                <a:solidFill>
                  <a:srgbClr val="374151"/>
                </a:solidFill>
                <a:effectLst/>
                <a:latin typeface="Söhne"/>
              </a:rPr>
              <a:t>Engagement communautaire :</a:t>
            </a:r>
          </a:p>
          <a:p>
            <a:pPr algn="just"/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En développant une communauté sportive dynamique, le club de </a:t>
            </a:r>
            <a:r>
              <a:rPr lang="fr-FR" sz="15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peut stimuler la fidélité des clients et renforcer sa réputation, contribuant ainsi à sa rentabilité à long terme.</a:t>
            </a:r>
          </a:p>
          <a:p>
            <a:endParaRPr lang="en-GB" sz="14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4BB75A8-F63F-104C-4197-B9BB0F2627D8}"/>
              </a:ext>
            </a:extLst>
          </p:cNvPr>
          <p:cNvSpPr txBox="1"/>
          <p:nvPr/>
        </p:nvSpPr>
        <p:spPr>
          <a:xfrm>
            <a:off x="8618802" y="211641"/>
            <a:ext cx="329565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b="1" i="0" dirty="0">
                <a:solidFill>
                  <a:srgbClr val="374151"/>
                </a:solidFill>
                <a:effectLst/>
                <a:latin typeface="Söhne"/>
              </a:rPr>
              <a:t>Rentabilité potentielle :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En tant qu'entreprise commerciale, le club de </a:t>
            </a:r>
            <a:r>
              <a:rPr lang="fr-FR" sz="1500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sz="1500" b="0" i="0" dirty="0">
                <a:solidFill>
                  <a:srgbClr val="374151"/>
                </a:solidFill>
                <a:effectLst/>
                <a:latin typeface="Söhne"/>
              </a:rPr>
              <a:t> peut diversifier ses sources de revenus, notamment par la vente d'articles de sport, la collaboration avec des partenaires locaux et l'organisation d'événements sponsorisés.</a:t>
            </a:r>
          </a:p>
          <a:p>
            <a:endParaRPr lang="en-GB" sz="14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1A61108-A513-F33E-401B-9145DA5B13BC}"/>
              </a:ext>
            </a:extLst>
          </p:cNvPr>
          <p:cNvSpPr txBox="1"/>
          <p:nvPr/>
        </p:nvSpPr>
        <p:spPr>
          <a:xfrm>
            <a:off x="2826772" y="196271"/>
            <a:ext cx="300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Plusieurs raisons</a:t>
            </a:r>
            <a:endParaRPr lang="en-GB" sz="2400" b="1" dirty="0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C366DCC-AE6C-FF5C-14CC-CE5C06124B29}"/>
              </a:ext>
            </a:extLst>
          </p:cNvPr>
          <p:cNvCxnSpPr>
            <a:cxnSpLocks/>
          </p:cNvCxnSpPr>
          <p:nvPr/>
        </p:nvCxnSpPr>
        <p:spPr>
          <a:xfrm>
            <a:off x="2637661" y="634279"/>
            <a:ext cx="31895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" name="Image 40">
            <a:extLst>
              <a:ext uri="{FF2B5EF4-FFF2-40B4-BE49-F238E27FC236}">
                <a16:creationId xmlns:a16="http://schemas.microsoft.com/office/drawing/2014/main" id="{93CD5669-35E1-826A-1AA5-3B1A63CC8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759" y="2762251"/>
            <a:ext cx="4920670" cy="2778509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9BD4CF72-6EBE-F857-BE81-9D08FEE824D5}"/>
              </a:ext>
            </a:extLst>
          </p:cNvPr>
          <p:cNvSpPr txBox="1"/>
          <p:nvPr/>
        </p:nvSpPr>
        <p:spPr>
          <a:xfrm>
            <a:off x="2914650" y="5673508"/>
            <a:ext cx="4610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0" i="0" dirty="0">
                <a:solidFill>
                  <a:srgbClr val="2C2F34"/>
                </a:solidFill>
                <a:effectLst/>
                <a:latin typeface="-apple-system"/>
              </a:rPr>
              <a:t>En effet, en février 2023, on enregistre un nombre de joueurs et joueuses de </a:t>
            </a:r>
            <a:r>
              <a:rPr lang="fr-FR" sz="1500" b="1" i="0" dirty="0">
                <a:solidFill>
                  <a:srgbClr val="2C2F34"/>
                </a:solidFill>
                <a:effectLst/>
                <a:latin typeface="-apple-system"/>
              </a:rPr>
              <a:t>33 926</a:t>
            </a:r>
            <a:r>
              <a:rPr lang="fr-FR" sz="1500" b="0" i="0" dirty="0">
                <a:solidFill>
                  <a:srgbClr val="2C2F34"/>
                </a:solidFill>
                <a:effectLst/>
                <a:latin typeface="-apple-system"/>
              </a:rPr>
              <a:t>, soit une croissance de </a:t>
            </a:r>
            <a:r>
              <a:rPr lang="fr-FR" sz="1500" b="1" i="0" dirty="0">
                <a:solidFill>
                  <a:srgbClr val="2C2F34"/>
                </a:solidFill>
                <a:effectLst/>
                <a:latin typeface="-apple-system"/>
              </a:rPr>
              <a:t>80% </a:t>
            </a:r>
            <a:r>
              <a:rPr lang="fr-FR" sz="1500" b="0" i="0" dirty="0">
                <a:solidFill>
                  <a:srgbClr val="2C2F34"/>
                </a:solidFill>
                <a:effectLst/>
                <a:latin typeface="-apple-system"/>
              </a:rPr>
              <a:t>depuis janvier 2022</a:t>
            </a:r>
            <a:endParaRPr lang="fr-FR" sz="15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7834714-56F4-F160-8AFD-154778EAC690}"/>
              </a:ext>
            </a:extLst>
          </p:cNvPr>
          <p:cNvSpPr txBox="1"/>
          <p:nvPr/>
        </p:nvSpPr>
        <p:spPr>
          <a:xfrm>
            <a:off x="8860561" y="2452363"/>
            <a:ext cx="2812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En moyenne un terrain de </a:t>
            </a:r>
            <a:r>
              <a:rPr lang="fr-FR" sz="1600" b="1" dirty="0" err="1"/>
              <a:t>padel</a:t>
            </a:r>
            <a:r>
              <a:rPr lang="fr-FR" sz="1600" b="1" dirty="0"/>
              <a:t> peut être amorti en 3 mois </a:t>
            </a:r>
          </a:p>
        </p:txBody>
      </p:sp>
      <p:pic>
        <p:nvPicPr>
          <p:cNvPr id="44" name="Espace réservé du contenu 3">
            <a:extLst>
              <a:ext uri="{FF2B5EF4-FFF2-40B4-BE49-F238E27FC236}">
                <a16:creationId xmlns:a16="http://schemas.microsoft.com/office/drawing/2014/main" id="{EE11F05A-C389-1AE8-FBCF-949623259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pic>
        <p:nvPicPr>
          <p:cNvPr id="45" name="Graphique 44" descr="Palmier contour">
            <a:extLst>
              <a:ext uri="{FF2B5EF4-FFF2-40B4-BE49-F238E27FC236}">
                <a16:creationId xmlns:a16="http://schemas.microsoft.com/office/drawing/2014/main" id="{87449001-D218-F39C-F8F7-362F4F701C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46" name="Graphique 45" descr="Flamant avec un remplissage uni">
            <a:extLst>
              <a:ext uri="{FF2B5EF4-FFF2-40B4-BE49-F238E27FC236}">
                <a16:creationId xmlns:a16="http://schemas.microsoft.com/office/drawing/2014/main" id="{B3930614-C3F6-45AB-1863-774F40E63C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47" name="Graphique 46" descr="Flamant contour">
            <a:extLst>
              <a:ext uri="{FF2B5EF4-FFF2-40B4-BE49-F238E27FC236}">
                <a16:creationId xmlns:a16="http://schemas.microsoft.com/office/drawing/2014/main" id="{64CF61AC-3E78-3488-1A94-682D8C1991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31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C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E627-B584-83EF-FEBE-D28E7B505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DC426-071C-6172-0B8C-97C253BBD8AF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8D10A9-73F3-75A0-9016-AF6C646EEF48}"/>
              </a:ext>
            </a:extLst>
          </p:cNvPr>
          <p:cNvSpPr txBox="1"/>
          <p:nvPr/>
        </p:nvSpPr>
        <p:spPr>
          <a:xfrm>
            <a:off x="190498" y="368300"/>
            <a:ext cx="2197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  <a:t>Plan :</a:t>
            </a: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b="1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endParaRPr lang="en-GB" sz="24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1A61108-A513-F33E-401B-9145DA5B13BC}"/>
              </a:ext>
            </a:extLst>
          </p:cNvPr>
          <p:cNvSpPr txBox="1"/>
          <p:nvPr/>
        </p:nvSpPr>
        <p:spPr>
          <a:xfrm>
            <a:off x="2826772" y="196271"/>
            <a:ext cx="300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solidFill>
                  <a:srgbClr val="374151"/>
                </a:solidFill>
                <a:effectLst/>
                <a:latin typeface="+mj-lt"/>
              </a:rPr>
              <a:t>Besoins repérés :</a:t>
            </a:r>
            <a:endParaRPr lang="fr-FR" sz="2400" b="0" i="0" dirty="0">
              <a:solidFill>
                <a:srgbClr val="374151"/>
              </a:solidFill>
              <a:effectLst/>
              <a:latin typeface="+mj-lt"/>
            </a:endParaRPr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C366DCC-AE6C-FF5C-14CC-CE5C06124B29}"/>
              </a:ext>
            </a:extLst>
          </p:cNvPr>
          <p:cNvCxnSpPr>
            <a:cxnSpLocks/>
          </p:cNvCxnSpPr>
          <p:nvPr/>
        </p:nvCxnSpPr>
        <p:spPr>
          <a:xfrm>
            <a:off x="2637661" y="634279"/>
            <a:ext cx="31895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5F6C3CE6-9E82-9B42-5FF3-6967120FA369}"/>
              </a:ext>
            </a:extLst>
          </p:cNvPr>
          <p:cNvSpPr txBox="1"/>
          <p:nvPr/>
        </p:nvSpPr>
        <p:spPr>
          <a:xfrm>
            <a:off x="2649757" y="835607"/>
            <a:ext cx="3648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Infrastructures de qualités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Les joueurs de </a:t>
            </a:r>
            <a:r>
              <a:rPr lang="fr-FR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recherchent des terrains bien entretenus et équipés conformément aux normes internationales.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49C903-3CCD-B8EF-A0F1-894DE46366BB}"/>
              </a:ext>
            </a:extLst>
          </p:cNvPr>
          <p:cNvSpPr txBox="1"/>
          <p:nvPr/>
        </p:nvSpPr>
        <p:spPr>
          <a:xfrm>
            <a:off x="8117932" y="490106"/>
            <a:ext cx="36480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Encadrement professionnel :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Certains clients, en particulier les débutants, peuvent avoir besoin de cours dispensés par des professionnels pour améliorer leurs compétences et leur expérience.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DB39103-1728-EB25-826A-90CC7A89DBCC}"/>
              </a:ext>
            </a:extLst>
          </p:cNvPr>
          <p:cNvSpPr txBox="1"/>
          <p:nvPr/>
        </p:nvSpPr>
        <p:spPr>
          <a:xfrm>
            <a:off x="8117931" y="4400657"/>
            <a:ext cx="3544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Équipements et accessoires :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Vente d'équipements de qualité, tels que des raquettes, balles, vêtements, et autres accessoires.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24DD2A-FFDD-E5D6-F921-302567E63695}"/>
              </a:ext>
            </a:extLst>
          </p:cNvPr>
          <p:cNvSpPr txBox="1"/>
          <p:nvPr/>
        </p:nvSpPr>
        <p:spPr>
          <a:xfrm>
            <a:off x="8117931" y="2583881"/>
            <a:ext cx="3648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Événements et compétitions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La demande croissante pour des tournois, des ligues et des événements sociaux au sein de la communauté de </a:t>
            </a:r>
            <a:r>
              <a:rPr lang="fr-FR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endParaRPr lang="fr-FR" dirty="0"/>
          </a:p>
        </p:txBody>
      </p:sp>
      <p:pic>
        <p:nvPicPr>
          <p:cNvPr id="6146" name="Picture 2" descr="Carré padel : du nouveau dans l'organisation des tournois ! | Fédération  française de tennis">
            <a:extLst>
              <a:ext uri="{FF2B5EF4-FFF2-40B4-BE49-F238E27FC236}">
                <a16:creationId xmlns:a16="http://schemas.microsoft.com/office/drawing/2014/main" id="{251FFCCE-343E-0D97-ED0B-704EC0729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367" y="2350447"/>
            <a:ext cx="3412136" cy="191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es leçons de padel : base de l'apprentissage | Padel Magazine">
            <a:extLst>
              <a:ext uri="{FF2B5EF4-FFF2-40B4-BE49-F238E27FC236}">
                <a16:creationId xmlns:a16="http://schemas.microsoft.com/office/drawing/2014/main" id="{61667A92-6D84-DF05-46F4-75179AED5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962" y="4421787"/>
            <a:ext cx="3412136" cy="211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Espace réservé du contenu 3">
            <a:extLst>
              <a:ext uri="{FF2B5EF4-FFF2-40B4-BE49-F238E27FC236}">
                <a16:creationId xmlns:a16="http://schemas.microsoft.com/office/drawing/2014/main" id="{1D4ECBB1-4C47-0747-73BC-7D4D6FB19A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pic>
        <p:nvPicPr>
          <p:cNvPr id="16" name="Graphique 15" descr="Palmier contour">
            <a:extLst>
              <a:ext uri="{FF2B5EF4-FFF2-40B4-BE49-F238E27FC236}">
                <a16:creationId xmlns:a16="http://schemas.microsoft.com/office/drawing/2014/main" id="{9717BA1D-D142-87D5-AFFC-62ACD2BE72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17" name="Graphique 16" descr="Flamant avec un remplissage uni">
            <a:extLst>
              <a:ext uri="{FF2B5EF4-FFF2-40B4-BE49-F238E27FC236}">
                <a16:creationId xmlns:a16="http://schemas.microsoft.com/office/drawing/2014/main" id="{3B4B9C39-2542-CDAF-5F34-B703C290E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18" name="Graphique 17" descr="Flamant contour">
            <a:extLst>
              <a:ext uri="{FF2B5EF4-FFF2-40B4-BE49-F238E27FC236}">
                <a16:creationId xmlns:a16="http://schemas.microsoft.com/office/drawing/2014/main" id="{D1C9CC88-3EDE-1426-E3B8-39909A7F6F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84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CC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E627-B584-83EF-FEBE-D28E7B505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DC426-071C-6172-0B8C-97C253BBD8AF}"/>
              </a:ext>
            </a:extLst>
          </p:cNvPr>
          <p:cNvSpPr/>
          <p:nvPr/>
        </p:nvSpPr>
        <p:spPr>
          <a:xfrm>
            <a:off x="0" y="0"/>
            <a:ext cx="2641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Espace réservé du contenu 3">
            <a:extLst>
              <a:ext uri="{FF2B5EF4-FFF2-40B4-BE49-F238E27FC236}">
                <a16:creationId xmlns:a16="http://schemas.microsoft.com/office/drawing/2014/main" id="{A4357089-6B11-3404-A8C1-5071D629C7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78D10A9-73F3-75A0-9016-AF6C646EEF48}"/>
              </a:ext>
            </a:extLst>
          </p:cNvPr>
          <p:cNvSpPr txBox="1"/>
          <p:nvPr/>
        </p:nvSpPr>
        <p:spPr>
          <a:xfrm>
            <a:off x="190498" y="368300"/>
            <a:ext cx="21971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  <a:t>Plan :</a:t>
            </a: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br>
              <a:rPr lang="en-US" sz="2400" kern="1200" spc="-120" baseline="0" dirty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Nature de l'activité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Justification du choix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i="0" dirty="0">
                <a:solidFill>
                  <a:schemeClr val="bg1"/>
                </a:solidFill>
                <a:effectLst/>
              </a:rPr>
              <a:t>Besoins repérés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r>
              <a:rPr lang="fr-FR" sz="2400" b="1" i="0" dirty="0">
                <a:solidFill>
                  <a:schemeClr val="bg1"/>
                </a:solidFill>
                <a:effectLst/>
              </a:rPr>
              <a:t>Solutions proposées </a:t>
            </a:r>
            <a:br>
              <a:rPr lang="fr-FR" sz="2400" i="0" dirty="0">
                <a:solidFill>
                  <a:schemeClr val="bg1"/>
                </a:solidFill>
                <a:effectLst/>
              </a:rPr>
            </a:br>
            <a:br>
              <a:rPr lang="fr-FR" sz="2400" i="0" dirty="0">
                <a:solidFill>
                  <a:schemeClr val="bg1"/>
                </a:solidFill>
                <a:effectLst/>
              </a:rPr>
            </a:br>
            <a:endParaRPr lang="en-GB" sz="24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1A61108-A513-F33E-401B-9145DA5B13BC}"/>
              </a:ext>
            </a:extLst>
          </p:cNvPr>
          <p:cNvSpPr txBox="1"/>
          <p:nvPr/>
        </p:nvSpPr>
        <p:spPr>
          <a:xfrm>
            <a:off x="2826772" y="196271"/>
            <a:ext cx="3000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i="0" dirty="0">
                <a:effectLst/>
              </a:rPr>
              <a:t>Solutions proposées</a:t>
            </a:r>
            <a:endParaRPr lang="fr-FR" sz="2400" b="1" i="0" dirty="0">
              <a:effectLst/>
              <a:latin typeface="Söhne"/>
            </a:endParaRPr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C366DCC-AE6C-FF5C-14CC-CE5C06124B29}"/>
              </a:ext>
            </a:extLst>
          </p:cNvPr>
          <p:cNvCxnSpPr>
            <a:cxnSpLocks/>
          </p:cNvCxnSpPr>
          <p:nvPr/>
        </p:nvCxnSpPr>
        <p:spPr>
          <a:xfrm>
            <a:off x="2637661" y="634279"/>
            <a:ext cx="318952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93A8B81-E589-0865-0C85-C853613E4934}"/>
              </a:ext>
            </a:extLst>
          </p:cNvPr>
          <p:cNvSpPr txBox="1"/>
          <p:nvPr/>
        </p:nvSpPr>
        <p:spPr>
          <a:xfrm>
            <a:off x="8132032" y="368300"/>
            <a:ext cx="3723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Installation de terrains de qualité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Investissement dans la construction et l'entretien de terrains de </a:t>
            </a:r>
            <a:r>
              <a:rPr lang="fr-FR" b="0" i="0" dirty="0" err="1">
                <a:solidFill>
                  <a:srgbClr val="374151"/>
                </a:solidFill>
                <a:effectLst/>
                <a:latin typeface="Söhne"/>
              </a:rPr>
              <a:t>padel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conformes aux normes internationales. </a:t>
            </a:r>
            <a:endParaRPr lang="fr-FR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EAA587-A1C3-C081-9FA4-57DA77264116}"/>
              </a:ext>
            </a:extLst>
          </p:cNvPr>
          <p:cNvSpPr txBox="1"/>
          <p:nvPr/>
        </p:nvSpPr>
        <p:spPr>
          <a:xfrm>
            <a:off x="3038041" y="874551"/>
            <a:ext cx="3118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Boutique et vente d'équipements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Création d'une boutique interne et partenariats avec des fournisseurs pour la vente d'équipements. </a:t>
            </a:r>
          </a:p>
          <a:p>
            <a:pPr algn="just"/>
            <a:r>
              <a:rPr lang="fr-FR" dirty="0">
                <a:solidFill>
                  <a:srgbClr val="374151"/>
                </a:solidFill>
                <a:latin typeface="Söhne"/>
              </a:rPr>
              <a:t>Création d’un club house avec bar espace détente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4609AF-75F9-1149-EE97-43C982CDBE36}"/>
              </a:ext>
            </a:extLst>
          </p:cNvPr>
          <p:cNvSpPr txBox="1"/>
          <p:nvPr/>
        </p:nvSpPr>
        <p:spPr>
          <a:xfrm>
            <a:off x="5080849" y="5289371"/>
            <a:ext cx="372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Organisation d'événements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Planification régulière de tournois, ligues et événements sociaux pour stimuler la participation et la fidélité. 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0470C2-9B2B-9AFD-59C9-2638F519DAF2}"/>
              </a:ext>
            </a:extLst>
          </p:cNvPr>
          <p:cNvSpPr txBox="1"/>
          <p:nvPr/>
        </p:nvSpPr>
        <p:spPr>
          <a:xfrm>
            <a:off x="8132030" y="1984375"/>
            <a:ext cx="3723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i="0" dirty="0">
                <a:solidFill>
                  <a:srgbClr val="374151"/>
                </a:solidFill>
                <a:effectLst/>
                <a:latin typeface="Söhne"/>
              </a:rPr>
              <a:t>Encadrement professionnel :</a:t>
            </a:r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 algn="just"/>
            <a:r>
              <a:rPr lang="fr-FR" b="0" i="0" dirty="0">
                <a:solidFill>
                  <a:srgbClr val="374151"/>
                </a:solidFill>
                <a:effectLst/>
                <a:latin typeface="Söhne"/>
              </a:rPr>
              <a:t>Embauche de moniteurs qualifiés pour offrir des cours et des entraînements personnalisés. </a:t>
            </a:r>
          </a:p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E01473A-EC9F-46F8-DF42-DB6B587F9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021" y="3206531"/>
            <a:ext cx="3600661" cy="1988166"/>
          </a:xfrm>
          <a:prstGeom prst="rect">
            <a:avLst/>
          </a:prstGeom>
        </p:spPr>
      </p:pic>
      <p:pic>
        <p:nvPicPr>
          <p:cNvPr id="4102" name="Picture 6" descr="Padel Club Albigeois | Padel Magazine">
            <a:extLst>
              <a:ext uri="{FF2B5EF4-FFF2-40B4-BE49-F238E27FC236}">
                <a16:creationId xmlns:a16="http://schemas.microsoft.com/office/drawing/2014/main" id="{8BAF4991-D0A2-E05E-76B0-5CBCD9A17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355" y="3163825"/>
            <a:ext cx="3576494" cy="201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phique 19" descr="Palmier contour">
            <a:extLst>
              <a:ext uri="{FF2B5EF4-FFF2-40B4-BE49-F238E27FC236}">
                <a16:creationId xmlns:a16="http://schemas.microsoft.com/office/drawing/2014/main" id="{B042F4E8-B7A9-4825-7E79-4DE4E9FDC9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22" name="Graphique 21" descr="Flamant avec un remplissage uni">
            <a:extLst>
              <a:ext uri="{FF2B5EF4-FFF2-40B4-BE49-F238E27FC236}">
                <a16:creationId xmlns:a16="http://schemas.microsoft.com/office/drawing/2014/main" id="{787450C6-F8E3-7906-8D77-10AB1EFDB6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24" name="Graphique 23" descr="Flamant contour">
            <a:extLst>
              <a:ext uri="{FF2B5EF4-FFF2-40B4-BE49-F238E27FC236}">
                <a16:creationId xmlns:a16="http://schemas.microsoft.com/office/drawing/2014/main" id="{E126AD58-657B-4A73-4E17-529EE986B9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3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AB51CF-A0A2-A5FA-2C30-6132F98CF833}"/>
              </a:ext>
            </a:extLst>
          </p:cNvPr>
          <p:cNvSpPr/>
          <p:nvPr/>
        </p:nvSpPr>
        <p:spPr>
          <a:xfrm rot="5400000">
            <a:off x="4946315" y="-4946315"/>
            <a:ext cx="2299369" cy="1219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B302BF-82E1-43AF-B26D-2D46538D1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5" y="2131665"/>
            <a:ext cx="4295775" cy="24821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  Ambiance familiale avec vu sur la mer </a:t>
            </a:r>
          </a:p>
          <a:p>
            <a:pPr marL="0" indent="0">
              <a:buNone/>
            </a:pPr>
            <a:r>
              <a:rPr lang="fr-FR" sz="1800" b="1" dirty="0"/>
              <a:t>Tarification 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1800" dirty="0"/>
              <a:t>Tarifs enfants : 8 € la partie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1800" dirty="0"/>
              <a:t>Tarifs étudiants : 10 € la partie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1800" dirty="0"/>
              <a:t>Tarifs adultes : 13 € la partie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1800" dirty="0"/>
              <a:t>Location de raquettes : 2€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D12A29A-E424-9AF2-EB2D-33EE541C262A}"/>
              </a:ext>
            </a:extLst>
          </p:cNvPr>
          <p:cNvSpPr txBox="1"/>
          <p:nvPr/>
        </p:nvSpPr>
        <p:spPr>
          <a:xfrm>
            <a:off x="958094" y="320586"/>
            <a:ext cx="4143376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spc="-12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SOUTH PADEL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FFB8C7C-60E7-E0E3-C56C-ABD02F94A5B9}"/>
              </a:ext>
            </a:extLst>
          </p:cNvPr>
          <p:cNvSpPr txBox="1"/>
          <p:nvPr/>
        </p:nvSpPr>
        <p:spPr>
          <a:xfrm>
            <a:off x="8955469" y="3788907"/>
            <a:ext cx="2825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Statut juridique :</a:t>
            </a:r>
          </a:p>
          <a:p>
            <a:r>
              <a:rPr lang="fr-FR" dirty="0"/>
              <a:t>Société par action simplifié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744261D-DFBE-818B-C499-A34320EFF97A}"/>
              </a:ext>
            </a:extLst>
          </p:cNvPr>
          <p:cNvSpPr txBox="1"/>
          <p:nvPr/>
        </p:nvSpPr>
        <p:spPr>
          <a:xfrm>
            <a:off x="4733926" y="2505670"/>
            <a:ext cx="38128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Financements: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150 000€ d’apport apporté par les associés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810 000€ de prêt bancaire sur 96 mois avec une hypothèse de taux à 4,5 %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3385CDD-22A1-9A82-6512-33279CA9A5DE}"/>
              </a:ext>
            </a:extLst>
          </p:cNvPr>
          <p:cNvSpPr txBox="1"/>
          <p:nvPr/>
        </p:nvSpPr>
        <p:spPr>
          <a:xfrm>
            <a:off x="4733926" y="4466296"/>
            <a:ext cx="5000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Infrastructures / matériels 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3 terrains de </a:t>
            </a:r>
            <a:r>
              <a:rPr lang="fr-FR" dirty="0" err="1"/>
              <a:t>padel</a:t>
            </a:r>
            <a:r>
              <a:rPr lang="fr-FR" dirty="0"/>
              <a:t> construit pour 30 000€ chacun, soit 90 000€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Club House avec bar, espace détente/télévisé et vestiaire pour environ 20 000€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Équipements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padel :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raquettes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balles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chaussure…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(hors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revente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pour environ 5 000€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Entretien pour 420€ mensuel</a:t>
            </a:r>
          </a:p>
        </p:txBody>
      </p:sp>
      <p:pic>
        <p:nvPicPr>
          <p:cNvPr id="19" name="Espace réservé du contenu 3">
            <a:extLst>
              <a:ext uri="{FF2B5EF4-FFF2-40B4-BE49-F238E27FC236}">
                <a16:creationId xmlns:a16="http://schemas.microsoft.com/office/drawing/2014/main" id="{29AB0B35-8D31-8117-978D-484C21C6C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70" t="14144" r="14254" b="15313"/>
          <a:stretch/>
        </p:blipFill>
        <p:spPr>
          <a:xfrm>
            <a:off x="10820400" y="5580006"/>
            <a:ext cx="1181102" cy="1118158"/>
          </a:xfrm>
          <a:prstGeom prst="rect">
            <a:avLst/>
          </a:prstGeom>
        </p:spPr>
      </p:pic>
      <p:pic>
        <p:nvPicPr>
          <p:cNvPr id="20" name="Graphique 19" descr="Palmier contour">
            <a:extLst>
              <a:ext uri="{FF2B5EF4-FFF2-40B4-BE49-F238E27FC236}">
                <a16:creationId xmlns:a16="http://schemas.microsoft.com/office/drawing/2014/main" id="{6FA4631E-95C8-ABBD-1F4F-192190B37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21459">
            <a:off x="10755256" y="5945688"/>
            <a:ext cx="469899" cy="469899"/>
          </a:xfrm>
          <a:prstGeom prst="rect">
            <a:avLst/>
          </a:prstGeom>
        </p:spPr>
      </p:pic>
      <p:pic>
        <p:nvPicPr>
          <p:cNvPr id="21" name="Graphique 20" descr="Flamant avec un remplissage uni">
            <a:extLst>
              <a:ext uri="{FF2B5EF4-FFF2-40B4-BE49-F238E27FC236}">
                <a16:creationId xmlns:a16="http://schemas.microsoft.com/office/drawing/2014/main" id="{4B1455FE-B63A-E67E-F786-332B67241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96625" y="6381750"/>
            <a:ext cx="263563" cy="263563"/>
          </a:xfrm>
          <a:prstGeom prst="rect">
            <a:avLst/>
          </a:prstGeom>
        </p:spPr>
      </p:pic>
      <p:pic>
        <p:nvPicPr>
          <p:cNvPr id="22" name="Graphique 21" descr="Flamant contour">
            <a:extLst>
              <a:ext uri="{FF2B5EF4-FFF2-40B4-BE49-F238E27FC236}">
                <a16:creationId xmlns:a16="http://schemas.microsoft.com/office/drawing/2014/main" id="{C9615EE3-6D52-2348-0098-AF558E2C59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81250" y="6458862"/>
            <a:ext cx="239301" cy="23930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FA8E374-A050-734F-528F-ADD46C0181FB}"/>
              </a:ext>
            </a:extLst>
          </p:cNvPr>
          <p:cNvSpPr txBox="1"/>
          <p:nvPr/>
        </p:nvSpPr>
        <p:spPr>
          <a:xfrm>
            <a:off x="219075" y="4863689"/>
            <a:ext cx="2679700" cy="642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85000"/>
              </a:lnSpc>
              <a:spcAft>
                <a:spcPts val="600"/>
              </a:spcAft>
            </a:pP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Ressources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Humaines</a:t>
            </a: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concepteurs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salariés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E5F58-6210-4774-A835-73ACA007F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42" y="2377951"/>
            <a:ext cx="11908715" cy="2814936"/>
          </a:xfrm>
        </p:spPr>
        <p:txBody>
          <a:bodyPr>
            <a:normAutofit/>
          </a:bodyPr>
          <a:lstStyle/>
          <a:p>
            <a:pPr algn="ctr"/>
            <a:r>
              <a:rPr lang="fr-FR" sz="4800" dirty="0"/>
              <a:t>Venez découvrir le plus grand padel </a:t>
            </a:r>
            <a:br>
              <a:rPr lang="fr-FR" sz="4800" dirty="0"/>
            </a:br>
            <a:r>
              <a:rPr lang="fr-FR" sz="4800" dirty="0"/>
              <a:t>d’Hyères </a:t>
            </a:r>
            <a:endParaRPr lang="en-GB" sz="4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E77C62-09C3-4F70-A561-AD40C54627F1}"/>
              </a:ext>
            </a:extLst>
          </p:cNvPr>
          <p:cNvSpPr txBox="1"/>
          <p:nvPr/>
        </p:nvSpPr>
        <p:spPr>
          <a:xfrm>
            <a:off x="8589217" y="6315735"/>
            <a:ext cx="346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Nous contacter : 04 59 66 84 33</a:t>
            </a:r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AD503F5-B232-434B-85FD-D2E6D078FE42}"/>
              </a:ext>
            </a:extLst>
          </p:cNvPr>
          <p:cNvCxnSpPr/>
          <p:nvPr/>
        </p:nvCxnSpPr>
        <p:spPr>
          <a:xfrm>
            <a:off x="299421" y="3162748"/>
            <a:ext cx="110803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47BC498-A4E9-BB3C-4A34-0DFB15C4D5DB}"/>
              </a:ext>
            </a:extLst>
          </p:cNvPr>
          <p:cNvCxnSpPr>
            <a:cxnSpLocks/>
          </p:cNvCxnSpPr>
          <p:nvPr/>
        </p:nvCxnSpPr>
        <p:spPr>
          <a:xfrm>
            <a:off x="1092213" y="3785419"/>
            <a:ext cx="98420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2E01A7A-2940-86C4-F225-B4F144BB5786}"/>
              </a:ext>
            </a:extLst>
          </p:cNvPr>
          <p:cNvCxnSpPr/>
          <p:nvPr/>
        </p:nvCxnSpPr>
        <p:spPr>
          <a:xfrm>
            <a:off x="4621161" y="5261713"/>
            <a:ext cx="29496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EC1DCED7-8534-94C5-1C36-E043E5934CBC}"/>
              </a:ext>
            </a:extLst>
          </p:cNvPr>
          <p:cNvSpPr txBox="1"/>
          <p:nvPr/>
        </p:nvSpPr>
        <p:spPr>
          <a:xfrm>
            <a:off x="732485" y="-279811"/>
            <a:ext cx="10019071" cy="397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fr-FR" sz="2800" b="1" dirty="0">
                <a:solidFill>
                  <a:schemeClr val="bg1"/>
                </a:solidFill>
              </a:rPr>
              <a:t>Le </a:t>
            </a:r>
            <a:r>
              <a:rPr lang="fr-FR" sz="2800" b="1" dirty="0" err="1">
                <a:solidFill>
                  <a:schemeClr val="bg1"/>
                </a:solidFill>
              </a:rPr>
              <a:t>padel</a:t>
            </a:r>
            <a:r>
              <a:rPr lang="fr-FR" sz="2800" b="1" dirty="0">
                <a:solidFill>
                  <a:schemeClr val="bg1"/>
                </a:solidFill>
              </a:rPr>
              <a:t>, plus qu'un sport </a:t>
            </a:r>
          </a:p>
          <a:p>
            <a:pPr algn="ctr">
              <a:lnSpc>
                <a:spcPct val="250000"/>
              </a:lnSpc>
            </a:pPr>
            <a:r>
              <a:rPr lang="fr-FR" sz="1900" dirty="0">
                <a:solidFill>
                  <a:schemeClr val="bg1"/>
                </a:solidFill>
              </a:rPr>
              <a:t>Au-delà d'être une entreprise, nous voulons être les créateurs d'un mode de vie sain et dynamique. Ce projet vise à créer un espace où les jeunes peuvent s'épanouir et où les générations plus âgées peuvent redécouvrir le plaisir du jeu. Le </a:t>
            </a:r>
            <a:r>
              <a:rPr lang="fr-FR" sz="1900" dirty="0" err="1">
                <a:solidFill>
                  <a:schemeClr val="bg1"/>
                </a:solidFill>
              </a:rPr>
              <a:t>padel</a:t>
            </a:r>
            <a:r>
              <a:rPr lang="fr-FR" sz="1900" dirty="0">
                <a:solidFill>
                  <a:schemeClr val="bg1"/>
                </a:solidFill>
              </a:rPr>
              <a:t> n'est pas simplement un sport, c'est un lien intergénérationnel qui favorise la santé, la convivialité et le bien-être.  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AB7541F-0E64-8C41-966E-F20B7FD6CEBF}"/>
              </a:ext>
            </a:extLst>
          </p:cNvPr>
          <p:cNvCxnSpPr>
            <a:cxnSpLocks/>
          </p:cNvCxnSpPr>
          <p:nvPr/>
        </p:nvCxnSpPr>
        <p:spPr>
          <a:xfrm>
            <a:off x="3755904" y="717755"/>
            <a:ext cx="412954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B59F23C1-6180-8611-66BF-223D2C848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70" t="14144" r="14254" b="15313"/>
          <a:stretch/>
        </p:blipFill>
        <p:spPr>
          <a:xfrm>
            <a:off x="385476" y="5569117"/>
            <a:ext cx="1181102" cy="1118158"/>
          </a:xfrm>
          <a:prstGeom prst="rect">
            <a:avLst/>
          </a:prstGeom>
        </p:spPr>
      </p:pic>
      <p:pic>
        <p:nvPicPr>
          <p:cNvPr id="9" name="Graphique 8" descr="Palmier contour">
            <a:extLst>
              <a:ext uri="{FF2B5EF4-FFF2-40B4-BE49-F238E27FC236}">
                <a16:creationId xmlns:a16="http://schemas.microsoft.com/office/drawing/2014/main" id="{6623A07D-7EDC-9EEF-4B13-F56630879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21459">
            <a:off x="320332" y="5934799"/>
            <a:ext cx="469899" cy="469899"/>
          </a:xfrm>
          <a:prstGeom prst="rect">
            <a:avLst/>
          </a:prstGeom>
        </p:spPr>
      </p:pic>
      <p:pic>
        <p:nvPicPr>
          <p:cNvPr id="10" name="Graphique 9" descr="Flamant avec un remplissage uni">
            <a:extLst>
              <a:ext uri="{FF2B5EF4-FFF2-40B4-BE49-F238E27FC236}">
                <a16:creationId xmlns:a16="http://schemas.microsoft.com/office/drawing/2014/main" id="{B5E00740-02BB-DD65-A221-2B953A2312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61701" y="6370861"/>
            <a:ext cx="263563" cy="263563"/>
          </a:xfrm>
          <a:prstGeom prst="rect">
            <a:avLst/>
          </a:prstGeom>
        </p:spPr>
      </p:pic>
      <p:pic>
        <p:nvPicPr>
          <p:cNvPr id="12" name="Graphique 11" descr="Flamant contour">
            <a:extLst>
              <a:ext uri="{FF2B5EF4-FFF2-40B4-BE49-F238E27FC236}">
                <a16:creationId xmlns:a16="http://schemas.microsoft.com/office/drawing/2014/main" id="{38DCE809-EDA8-A4A5-F0AF-AE5199C11B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6326" y="6447973"/>
            <a:ext cx="239301" cy="2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73945"/>
      </p:ext>
    </p:extLst>
  </p:cSld>
  <p:clrMapOvr>
    <a:masterClrMapping/>
  </p:clrMapOvr>
</p:sld>
</file>

<file path=ppt/theme/theme1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1E0A72B-DD3D-4EDA-872D-0F275E4198DC}">
  <we:reference id="wa200005566" version="3.0.0.2" store="fr-FR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1083</Words>
  <Application>Microsoft Office PowerPoint</Application>
  <PresentationFormat>Grand écran</PresentationFormat>
  <Paragraphs>85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-apple-system</vt:lpstr>
      <vt:lpstr>Aptos</vt:lpstr>
      <vt:lpstr>Arial</vt:lpstr>
      <vt:lpstr>Calibri Light</vt:lpstr>
      <vt:lpstr>Rockwell</vt:lpstr>
      <vt:lpstr>Söhne</vt:lpstr>
      <vt:lpstr>Métropolitain</vt:lpstr>
      <vt:lpstr>Venez découvrir le plus grand padel de Hyères</vt:lpstr>
      <vt:lpstr>Plan :  Nature de l'activité  Justification du choix   Besoins repérés   Solutions proposées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Venez découvrir le plus grand padel  d’Hyères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Etudiants</dc:creator>
  <cp:lastModifiedBy>Tom SARDET</cp:lastModifiedBy>
  <cp:revision>16</cp:revision>
  <dcterms:created xsi:type="dcterms:W3CDTF">2024-01-26T14:54:11Z</dcterms:created>
  <dcterms:modified xsi:type="dcterms:W3CDTF">2024-02-02T13:28:10Z</dcterms:modified>
</cp:coreProperties>
</file>